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jpeg" ContentType="image/jpeg"/>
  <Override PartName="/ppt/media/image2.jpeg" ContentType="image/jpeg"/>
  <Override PartName="/ppt/media/image3.jpeg" ContentType="image/jpeg"/>
  <Override PartName="/ppt/media/image10.jpeg" ContentType="image/jpeg"/>
  <Override PartName="/ppt/media/image4.jpeg" ContentType="image/jpeg"/>
  <Override PartName="/ppt/media/image5.jpeg" ContentType="image/jpeg"/>
  <Override PartName="/ppt/media/image6.jpeg" ContentType="image/jpeg"/>
  <Override PartName="/ppt/media/image8.png" ContentType="image/png"/>
  <Override PartName="/ppt/media/image7.jpeg" ContentType="image/jpeg"/>
  <Override PartName="/ppt/media/image9.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0"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31"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35"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36"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9"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47"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49"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5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52"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5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7"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58"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9"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0"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6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2"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6"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8"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69"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71"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73"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74"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7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7"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1"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3"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4"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9"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20"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2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4"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2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8"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image" Target="../media/image5.jpe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0" name="CustomShape 1"/>
          <p:cNvSpPr/>
          <p:nvPr/>
        </p:nvSpPr>
        <p:spPr>
          <a:xfrm flipH="1">
            <a:off x="8152560" y="0"/>
            <a:ext cx="990360" cy="6857640"/>
          </a:xfrm>
          <a:prstGeom prst="rect">
            <a:avLst/>
          </a:prstGeom>
          <a:blipFill>
            <a:blip r:embed="rId3"/>
            <a:tile/>
          </a:blipFill>
        </p:spPr>
      </p:sp>
      <p:sp>
        <p:nvSpPr>
          <p:cNvPr id="1" name="CustomShape 2"/>
          <p:cNvSpPr/>
          <p:nvPr/>
        </p:nvSpPr>
        <p:spPr>
          <a:xfrm flipH="1">
            <a:off x="2666160" y="0"/>
            <a:ext cx="6476760" cy="6857640"/>
          </a:xfrm>
          <a:prstGeom prst="rect">
            <a:avLst/>
          </a:prstGeom>
          <a:blipFill>
            <a:blip r:embed="rId4"/>
            <a:tile/>
          </a:blipFill>
        </p:spPr>
      </p:sp>
      <p:sp>
        <p:nvSpPr>
          <p:cNvPr id="2" name="Line 3"/>
          <p:cNvSpPr/>
          <p:nvPr/>
        </p:nvSpPr>
        <p:spPr>
          <a:xfrm flipV="1">
            <a:off x="2666880" y="0"/>
            <a:ext cx="0" cy="6858000"/>
          </a:xfrm>
          <a:prstGeom prst="line">
            <a:avLst/>
          </a:prstGeom>
          <a:ln w="11520">
            <a:solidFill>
              <a:srgbClr val="f9f9f9"/>
            </a:solidFill>
            <a:miter/>
          </a:ln>
        </p:spPr>
      </p:sp>
      <p:sp>
        <p:nvSpPr>
          <p:cNvPr id="3" name="PlaceHolder 4"/>
          <p:cNvSpPr>
            <a:spLocks noGrp="1"/>
          </p:cNvSpPr>
          <p:nvPr>
            <p:ph type="title"/>
          </p:nvPr>
        </p:nvSpPr>
        <p:spPr>
          <a:xfrm>
            <a:off x="3366720" y="533520"/>
            <a:ext cx="5105160" cy="2867760"/>
          </a:xfrm>
          <a:prstGeom prst="rect">
            <a:avLst/>
          </a:prstGeom>
        </p:spPr>
        <p:txBody>
          <a:bodyPr anchor="b" bIns="0" lIns="45720" rIns="45720" tIns="0"/>
          <a:p>
            <a:pPr algn="r">
              <a:lnSpc>
                <a:spcPct val="100000"/>
              </a:lnSpc>
            </a:pPr>
            <a:r>
              <a:rPr b="1" lang="ru-RU" sz="4200">
                <a:solidFill>
                  <a:srgbClr val="0a2343"/>
                </a:solidFill>
                <a:latin typeface="Trebuchet MS"/>
              </a:rPr>
              <a:t>Для правки текста заголовка щелкните мышьюОбразец заголовка</a:t>
            </a:r>
            <a:endParaRPr/>
          </a:p>
        </p:txBody>
      </p:sp>
      <p:sp>
        <p:nvSpPr>
          <p:cNvPr id="4" name="PlaceHolder 5"/>
          <p:cNvSpPr>
            <a:spLocks noGrp="1"/>
          </p:cNvSpPr>
          <p:nvPr>
            <p:ph type="dt"/>
          </p:nvPr>
        </p:nvSpPr>
        <p:spPr>
          <a:xfrm>
            <a:off x="5871240" y="6558120"/>
            <a:ext cx="2001960" cy="226440"/>
          </a:xfrm>
          <a:prstGeom prst="rect">
            <a:avLst/>
          </a:prstGeom>
        </p:spPr>
        <p:txBody>
          <a:bodyPr anchor="b" bIns="0" lIns="90000" rIns="90000" tIns="0"/>
          <a:p>
            <a:pPr>
              <a:lnSpc>
                <a:spcPct val="100000"/>
              </a:lnSpc>
            </a:pPr>
            <a:r>
              <a:rPr lang="ru-RU" sz="1000">
                <a:solidFill>
                  <a:srgbClr val="ffffff"/>
                </a:solidFill>
                <a:latin typeface="Trebuchet MS"/>
              </a:rPr>
              <a:t>17.12.13</a:t>
            </a:r>
            <a:endParaRPr/>
          </a:p>
        </p:txBody>
      </p:sp>
      <p:sp>
        <p:nvSpPr>
          <p:cNvPr id="5" name="PlaceHolder 6"/>
          <p:cNvSpPr>
            <a:spLocks noGrp="1"/>
          </p:cNvSpPr>
          <p:nvPr>
            <p:ph type="ftr"/>
          </p:nvPr>
        </p:nvSpPr>
        <p:spPr>
          <a:xfrm>
            <a:off x="2819520" y="6558120"/>
            <a:ext cx="2927520" cy="228240"/>
          </a:xfrm>
          <a:prstGeom prst="rect">
            <a:avLst/>
          </a:prstGeom>
        </p:spPr>
        <p:txBody>
          <a:bodyPr anchor="b" bIns="0" lIns="90000" rIns="90000" tIns="0"/>
          <a:p>
            <a:endParaRPr/>
          </a:p>
        </p:txBody>
      </p:sp>
      <p:sp>
        <p:nvSpPr>
          <p:cNvPr id="6" name="PlaceHolder 7"/>
          <p:cNvSpPr>
            <a:spLocks noGrp="1"/>
          </p:cNvSpPr>
          <p:nvPr>
            <p:ph type="sldNum"/>
          </p:nvPr>
        </p:nvSpPr>
        <p:spPr>
          <a:xfrm>
            <a:off x="7880760" y="6556320"/>
            <a:ext cx="587880" cy="228240"/>
          </a:xfrm>
          <a:prstGeom prst="rect">
            <a:avLst/>
          </a:prstGeom>
        </p:spPr>
        <p:txBody>
          <a:bodyPr anchor="b" bIns="0" lIns="0" rIns="0" tIns="0"/>
          <a:p>
            <a:pPr>
              <a:lnSpc>
                <a:spcPct val="100000"/>
              </a:lnSpc>
            </a:pPr>
            <a:fld id="{FF8DF274-CF2D-44BC-B37A-CF10817799F1}" type="slidenum">
              <a:rPr lang="ru-RU" sz="1100">
                <a:solidFill>
                  <a:srgbClr val="ffffff"/>
                </a:solidFill>
                <a:latin typeface="Trebuchet MS"/>
              </a:rPr>
              <a:t>&lt;номер&gt;</a:t>
            </a:fld>
            <a:endParaRPr/>
          </a:p>
        </p:txBody>
      </p:sp>
      <p:sp>
        <p:nvSpPr>
          <p:cNvPr id="7" name="PlaceHolder 8"/>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40" name="CustomShape 1"/>
          <p:cNvSpPr/>
          <p:nvPr/>
        </p:nvSpPr>
        <p:spPr>
          <a:xfrm flipH="1">
            <a:off x="8152560" y="0"/>
            <a:ext cx="990360" cy="6857640"/>
          </a:xfrm>
          <a:prstGeom prst="rect">
            <a:avLst/>
          </a:prstGeom>
          <a:blipFill>
            <a:blip r:embed="rId3"/>
            <a:tile/>
          </a:blipFill>
        </p:spPr>
      </p:sp>
      <p:sp>
        <p:nvSpPr>
          <p:cNvPr id="41" name="PlaceHolder 2"/>
          <p:cNvSpPr>
            <a:spLocks noGrp="1"/>
          </p:cNvSpPr>
          <p:nvPr>
            <p:ph type="dt"/>
          </p:nvPr>
        </p:nvSpPr>
        <p:spPr>
          <a:xfrm>
            <a:off x="4245840" y="6558120"/>
            <a:ext cx="2001960" cy="226440"/>
          </a:xfrm>
          <a:prstGeom prst="rect">
            <a:avLst/>
          </a:prstGeom>
        </p:spPr>
        <p:txBody>
          <a:bodyPr anchor="b" bIns="0" lIns="90000" rIns="90000" tIns="0"/>
          <a:p>
            <a:pPr>
              <a:lnSpc>
                <a:spcPct val="100000"/>
              </a:lnSpc>
            </a:pPr>
            <a:r>
              <a:rPr lang="ru-RU" sz="1000">
                <a:solidFill>
                  <a:srgbClr val="1f497d"/>
                </a:solidFill>
                <a:latin typeface="Trebuchet MS"/>
              </a:rPr>
              <a:t>17.12.13</a:t>
            </a:r>
            <a:endParaRPr/>
          </a:p>
        </p:txBody>
      </p:sp>
      <p:sp>
        <p:nvSpPr>
          <p:cNvPr id="42" name="PlaceHolder 3"/>
          <p:cNvSpPr>
            <a:spLocks noGrp="1"/>
          </p:cNvSpPr>
          <p:nvPr>
            <p:ph type="ftr"/>
          </p:nvPr>
        </p:nvSpPr>
        <p:spPr>
          <a:xfrm>
            <a:off x="457200" y="6558120"/>
            <a:ext cx="3657240" cy="228240"/>
          </a:xfrm>
          <a:prstGeom prst="rect">
            <a:avLst/>
          </a:prstGeom>
        </p:spPr>
        <p:txBody>
          <a:bodyPr anchor="b" bIns="0" lIns="90000" rIns="90000" tIns="0"/>
          <a:p>
            <a:endParaRPr/>
          </a:p>
        </p:txBody>
      </p:sp>
      <p:sp>
        <p:nvSpPr>
          <p:cNvPr id="43" name="PlaceHolder 4"/>
          <p:cNvSpPr>
            <a:spLocks noGrp="1"/>
          </p:cNvSpPr>
          <p:nvPr>
            <p:ph type="sldNum"/>
          </p:nvPr>
        </p:nvSpPr>
        <p:spPr>
          <a:xfrm>
            <a:off x="6251400" y="6556320"/>
            <a:ext cx="587880" cy="228240"/>
          </a:xfrm>
          <a:prstGeom prst="rect">
            <a:avLst/>
          </a:prstGeom>
        </p:spPr>
        <p:txBody>
          <a:bodyPr anchor="b" bIns="0" lIns="0" rIns="0" tIns="0"/>
          <a:p>
            <a:pPr algn="r">
              <a:lnSpc>
                <a:spcPct val="100000"/>
              </a:lnSpc>
            </a:pPr>
            <a:fld id="{70C02A58-11B3-4D88-B7C8-4471C89624FC}" type="slidenum">
              <a:rPr lang="ru-RU" sz="1100">
                <a:solidFill>
                  <a:srgbClr val="1f497d"/>
                </a:solidFill>
                <a:latin typeface="Trebuchet MS"/>
              </a:rPr>
              <a:t>&lt;номер&gt;</a:t>
            </a:fld>
            <a:endParaRPr/>
          </a:p>
        </p:txBody>
      </p:sp>
      <p:sp>
        <p:nvSpPr>
          <p:cNvPr id="44" name="PlaceHolder 5"/>
          <p:cNvSpPr>
            <a:spLocks noGrp="1"/>
          </p:cNvSpPr>
          <p:nvPr>
            <p:ph type="title"/>
          </p:nvPr>
        </p:nvSpPr>
        <p:spPr>
          <a:xfrm>
            <a:off x="457200" y="273600"/>
            <a:ext cx="8229240" cy="1144800"/>
          </a:xfrm>
          <a:prstGeom prst="rect">
            <a:avLst/>
          </a:prstGeom>
        </p:spPr>
        <p:txBody>
          <a:bodyPr anchor="ctr" bIns="0" lIns="0" rIns="0" tIns="0" wrap="none"/>
          <a:p>
            <a:r>
              <a:rPr lang="ru-RU"/>
              <a:t>Для правки текста заголовка щелкните мышью</a:t>
            </a:r>
            <a:endParaRPr/>
          </a:p>
        </p:txBody>
      </p:sp>
      <p:sp>
        <p:nvSpPr>
          <p:cNvPr id="45" name="PlaceHolder 6"/>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3000240" y="214200"/>
            <a:ext cx="6000480" cy="1686600"/>
          </a:xfrm>
          <a:prstGeom prst="rect">
            <a:avLst/>
          </a:prstGeom>
        </p:spPr>
        <p:txBody>
          <a:bodyPr anchor="b" bIns="0" lIns="45720" rIns="45720" tIns="0"/>
          <a:p>
            <a:pPr algn="ctr">
              <a:lnSpc>
                <a:spcPct val="100000"/>
              </a:lnSpc>
            </a:pPr>
            <a:r>
              <a:rPr b="1" lang="ru-RU" sz="3600">
                <a:solidFill>
                  <a:srgbClr val="0a2343"/>
                </a:solidFill>
                <a:latin typeface="Trebuchet MS"/>
              </a:rPr>
              <a:t>Әл-фараби атындағы қазақ ұлттық университеті</a:t>
            </a:r>
            <a:endParaRPr/>
          </a:p>
        </p:txBody>
      </p:sp>
      <p:sp>
        <p:nvSpPr>
          <p:cNvPr id="79" name="TextShape 2"/>
          <p:cNvSpPr txBox="1"/>
          <p:nvPr/>
        </p:nvSpPr>
        <p:spPr>
          <a:xfrm>
            <a:off x="3214800" y="2571840"/>
            <a:ext cx="5714640" cy="4643280"/>
          </a:xfrm>
          <a:prstGeom prst="rect">
            <a:avLst/>
          </a:prstGeom>
        </p:spPr>
        <p:txBody>
          <a:bodyPr bIns="0" lIns="45720" rIns="45720" tIns="0"/>
          <a:p>
            <a:pPr algn="ctr">
              <a:lnSpc>
                <a:spcPct val="100000"/>
              </a:lnSpc>
            </a:pPr>
            <a:r>
              <a:rPr lang="ru-RU" sz="3600">
                <a:solidFill>
                  <a:srgbClr val="ffffff"/>
                </a:solidFill>
                <a:latin typeface="Times New Roman"/>
              </a:rPr>
              <a:t>Тақырыбы: λ - Колмогоров-Смирнов критерийі</a:t>
            </a:r>
            <a:endParaRPr/>
          </a:p>
          <a:p>
            <a:pPr algn="ctr">
              <a:lnSpc>
                <a:spcPct val="100000"/>
              </a:lnSpc>
            </a:pPr>
            <a:endParaRPr/>
          </a:p>
          <a:p>
            <a:pPr algn="ctr">
              <a:lnSpc>
                <a:spcPct val="100000"/>
              </a:lnSpc>
            </a:pPr>
            <a:endParaRPr/>
          </a:p>
          <a:p>
            <a:pPr algn="ctr">
              <a:lnSpc>
                <a:spcPct val="100000"/>
              </a:lnSpc>
            </a:pPr>
            <a:r>
              <a:rPr lang="ru-RU" sz="2400">
                <a:solidFill>
                  <a:srgbClr val="ffffff"/>
                </a:solidFill>
                <a:latin typeface="Times New Roman"/>
              </a:rPr>
              <a:t>                                </a:t>
            </a:r>
            <a:endParaRPr/>
          </a:p>
          <a:p>
            <a:pPr algn="ctr">
              <a:lnSpc>
                <a:spcPct val="100000"/>
              </a:lnSpc>
            </a:pPr>
            <a:r>
              <a:rPr lang="ru-RU" sz="2400">
                <a:solidFill>
                  <a:srgbClr val="ffffff"/>
                </a:solidFill>
                <a:latin typeface="Times New Roman"/>
              </a:rPr>
              <a:t>                       </a:t>
            </a:r>
            <a:r>
              <a:rPr lang="ru-RU" sz="2400">
                <a:solidFill>
                  <a:srgbClr val="ffffff"/>
                </a:solidFill>
                <a:latin typeface="Times New Roman"/>
              </a:rPr>
              <a:t>Тоқсанбаева Н.Т.</a:t>
            </a:r>
            <a:endParaRPr/>
          </a:p>
          <a:p>
            <a:pPr algn="ctr">
              <a:lnSpc>
                <a:spcPct val="100000"/>
              </a:lnSpc>
            </a:pPr>
            <a:endParaRPr/>
          </a:p>
          <a:p>
            <a:pPr algn="ctr">
              <a:lnSpc>
                <a:spcPct val="100000"/>
              </a:lnSpc>
            </a:pPr>
            <a:r>
              <a:rPr lang="ru-RU" sz="3200">
                <a:solidFill>
                  <a:srgbClr val="ffffff"/>
                </a:solidFill>
                <a:latin typeface="Times New Roman"/>
              </a:rPr>
              <a:t>Алматы</a:t>
            </a:r>
            <a:r>
              <a:rPr lang="ru-RU" sz="3600">
                <a:solidFill>
                  <a:srgbClr val="ffffff"/>
                </a:solidFill>
                <a:latin typeface="Times New Roman"/>
              </a:rPr>
              <a:t> 2013</a:t>
            </a:r>
            <a:endParaRPr/>
          </a:p>
          <a:p>
            <a:pPr algn="ctr">
              <a:lnSpc>
                <a:spcPct val="100000"/>
              </a:lnSpc>
            </a:pPr>
            <a:r>
              <a:rPr lang="ru-RU" sz="3600">
                <a:solidFill>
                  <a:srgbClr val="ffffff"/>
                </a:solidFill>
                <a:latin typeface="Times New Roman"/>
              </a:rPr>
              <a:t> </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357120" y="384120"/>
            <a:ext cx="8500680" cy="5885640"/>
          </a:xfrm>
          <a:prstGeom prst="rect">
            <a:avLst/>
          </a:prstGeom>
        </p:spPr>
        <p:txBody>
          <a:bodyPr anchor="ctr"/>
          <a:p>
            <a:pPr>
              <a:lnSpc>
                <a:spcPct val="100000"/>
              </a:lnSpc>
            </a:pPr>
            <a:r>
              <a:rPr lang="ru-RU" sz="2000">
                <a:solidFill>
                  <a:srgbClr val="000000"/>
                </a:solidFill>
                <a:latin typeface="Times New Roman"/>
                <a:ea typeface="Calibri"/>
              </a:rPr>
              <a:t>Нәтижелерді екінші қатарға жазамыз (4,17 кесте). Ендi бiзге жиналған эмпирикалық жиiлiктерді Σ</a:t>
            </a:r>
            <a:r>
              <a:rPr i="1" lang="ru-RU" sz="2000">
                <a:solidFill>
                  <a:srgbClr val="000000"/>
                </a:solidFill>
                <a:latin typeface="Times New Roman"/>
                <a:ea typeface="Calibri"/>
              </a:rPr>
              <a:t>f</a:t>
            </a:r>
            <a:r>
              <a:rPr lang="ru-RU" sz="2000">
                <a:solidFill>
                  <a:srgbClr val="000000"/>
                </a:solidFill>
                <a:latin typeface="Times New Roman"/>
                <a:ea typeface="Calibri"/>
              </a:rPr>
              <a:t>* есептеп шығаруы керек. Ол үшiн f*ның эмпирикалық жиiлiктерiн жинақтаймыз. Мысалға, жиналған эмпирикалық жиiлiктi 1-шi дәреже үшiн 1-шi дәреженiң эмпирикалық жиiлiгi Σ</a:t>
            </a:r>
            <a:r>
              <a:rPr i="1" lang="ru-RU" sz="2000">
                <a:solidFill>
                  <a:srgbClr val="000000"/>
                </a:solidFill>
                <a:latin typeface="Times New Roman"/>
                <a:ea typeface="Calibri"/>
              </a:rPr>
              <a:t>f</a:t>
            </a:r>
            <a:r>
              <a:rPr lang="ru-RU" sz="2000">
                <a:solidFill>
                  <a:srgbClr val="000000"/>
                </a:solidFill>
                <a:latin typeface="Times New Roman"/>
                <a:ea typeface="Calibri"/>
              </a:rPr>
              <a:t>*1=0,235-ге тең. </a:t>
            </a:r>
            <a:endParaRPr/>
          </a:p>
          <a:p>
            <a:pPr>
              <a:lnSpc>
                <a:spcPct val="100000"/>
              </a:lnSpc>
            </a:pPr>
            <a:r>
              <a:rPr lang="ru-RU" sz="2000">
                <a:solidFill>
                  <a:srgbClr val="000000"/>
                </a:solidFill>
                <a:latin typeface="Times New Roman"/>
                <a:ea typeface="Calibri"/>
              </a:rPr>
              <a:t>   </a:t>
            </a:r>
            <a:r>
              <a:rPr lang="ru-RU" sz="2000">
                <a:solidFill>
                  <a:srgbClr val="000000"/>
                </a:solidFill>
                <a:latin typeface="Times New Roman"/>
                <a:ea typeface="Calibri"/>
              </a:rPr>
              <a:t>Жиналған эмпирикалық жиiлiкте 2-шi дәреже үшiн 1-шi және 2-шi дәрежелердiң эмпирикалық жиiлiктерінің сомасы болады:</a:t>
            </a:r>
            <a:endParaRPr/>
          </a:p>
          <a:p>
            <a:pPr algn="ctr">
              <a:lnSpc>
                <a:spcPct val="100000"/>
              </a:lnSpc>
            </a:pPr>
            <a:r>
              <a:rPr b="1" lang="ru-RU" sz="2000">
                <a:solidFill>
                  <a:srgbClr val="000000"/>
                </a:solidFill>
                <a:latin typeface="Times New Roman"/>
                <a:ea typeface="Calibri"/>
              </a:rPr>
              <a:t>Σ</a:t>
            </a:r>
            <a:r>
              <a:rPr b="1" i="1" lang="ru-RU" sz="2000">
                <a:solidFill>
                  <a:srgbClr val="000000"/>
                </a:solidFill>
                <a:latin typeface="Times New Roman"/>
                <a:ea typeface="Calibri"/>
              </a:rPr>
              <a:t>f</a:t>
            </a:r>
            <a:r>
              <a:rPr b="1" lang="ru-RU" sz="2000">
                <a:solidFill>
                  <a:srgbClr val="000000"/>
                </a:solidFill>
                <a:latin typeface="Times New Roman"/>
                <a:ea typeface="Calibri"/>
              </a:rPr>
              <a:t>*1+2=0,235+0,147=0,382</a:t>
            </a:r>
            <a:endParaRPr/>
          </a:p>
          <a:p>
            <a:pPr>
              <a:lnSpc>
                <a:spcPct val="100000"/>
              </a:lnSpc>
            </a:pPr>
            <a:r>
              <a:rPr lang="ru-RU" sz="2000">
                <a:solidFill>
                  <a:srgbClr val="000000"/>
                </a:solidFill>
                <a:latin typeface="Times New Roman"/>
                <a:ea typeface="Calibri"/>
              </a:rPr>
              <a:t> </a:t>
            </a:r>
            <a:r>
              <a:rPr lang="ru-RU" sz="2000">
                <a:solidFill>
                  <a:srgbClr val="000000"/>
                </a:solidFill>
                <a:latin typeface="Times New Roman"/>
                <a:ea typeface="Calibri"/>
              </a:rPr>
              <a:t>Жиналған эмпирикалық жиiлiкте 3-шi дәреже үшiн 1-шi, 2-шi және 3-шi дәрежелердiң эмпирикалық жиiлiктерінің сомасы болады:</a:t>
            </a:r>
            <a:endParaRPr/>
          </a:p>
          <a:p>
            <a:pPr algn="ctr">
              <a:lnSpc>
                <a:spcPct val="100000"/>
              </a:lnSpc>
            </a:pPr>
            <a:r>
              <a:rPr b="1" lang="ru-RU" sz="2000">
                <a:solidFill>
                  <a:srgbClr val="000000"/>
                </a:solidFill>
                <a:latin typeface="Times New Roman"/>
                <a:ea typeface="Calibri"/>
              </a:rPr>
              <a:t>Σ</a:t>
            </a:r>
            <a:r>
              <a:rPr b="1" i="1" lang="ru-RU" sz="2000">
                <a:solidFill>
                  <a:srgbClr val="000000"/>
                </a:solidFill>
                <a:latin typeface="Times New Roman"/>
                <a:ea typeface="Calibri"/>
              </a:rPr>
              <a:t>f*1</a:t>
            </a:r>
            <a:r>
              <a:rPr b="1" lang="ru-RU" sz="2000">
                <a:solidFill>
                  <a:srgbClr val="000000"/>
                </a:solidFill>
                <a:latin typeface="Times New Roman"/>
                <a:ea typeface="Calibri"/>
              </a:rPr>
              <a:t>+2+3=0,235+0,147+0,128=0,510</a:t>
            </a:r>
            <a:endParaRPr/>
          </a:p>
          <a:p>
            <a:pPr>
              <a:lnSpc>
                <a:spcPct val="100000"/>
              </a:lnSpc>
            </a:pPr>
            <a:r>
              <a:rPr lang="ru-RU" sz="2000">
                <a:solidFill>
                  <a:srgbClr val="000000"/>
                </a:solidFill>
                <a:latin typeface="Times New Roman"/>
                <a:ea typeface="Calibri"/>
              </a:rPr>
              <a:t> </a:t>
            </a:r>
            <a:r>
              <a:rPr lang="ru-RU" sz="2000">
                <a:solidFill>
                  <a:srgbClr val="000000"/>
                </a:solidFill>
                <a:latin typeface="Times New Roman"/>
                <a:ea typeface="Calibri"/>
              </a:rPr>
              <a:t>Мысалы, бiздi есептi 4-шi дәреже үшiн осы дәреженi эмпирикалық жиiлiктi алдыңғы дәреженiң жиналған эмпирикалық жиiлiгiн жинақтай ықшамдауға болғанын көр есептi 4-шi дәреже үшiн осы дәреженi эмпирикалық жиiлiктi алдыңғы дәреженiң жиналған эмпирикалық жиiлiгiн жинақтай ықшамдауға болғанын көремiз:</a:t>
            </a:r>
            <a:endParaRPr/>
          </a:p>
          <a:p>
            <a:pPr algn="ctr">
              <a:lnSpc>
                <a:spcPct val="100000"/>
              </a:lnSpc>
            </a:pPr>
            <a:r>
              <a:rPr b="1" lang="ru-RU" sz="2000">
                <a:solidFill>
                  <a:srgbClr val="000000"/>
                </a:solidFill>
                <a:latin typeface="Times New Roman"/>
                <a:ea typeface="Calibri"/>
              </a:rPr>
              <a:t>Σ</a:t>
            </a:r>
            <a:r>
              <a:rPr b="1" i="1" lang="ru-RU" sz="2000">
                <a:solidFill>
                  <a:srgbClr val="000000"/>
                </a:solidFill>
                <a:latin typeface="Times New Roman"/>
                <a:ea typeface="Calibri"/>
              </a:rPr>
              <a:t>f</a:t>
            </a:r>
            <a:r>
              <a:rPr b="1" lang="ru-RU" sz="2000">
                <a:solidFill>
                  <a:srgbClr val="000000"/>
                </a:solidFill>
                <a:latin typeface="Times New Roman"/>
                <a:ea typeface="Calibri"/>
              </a:rPr>
              <a:t>*1+2+3+4=0,510+0,078=0,588</a:t>
            </a:r>
            <a:endParaRPr/>
          </a:p>
          <a:p>
            <a:pPr>
              <a:lnSpc>
                <a:spcPct val="100000"/>
              </a:lnSpc>
            </a:pPr>
            <a:r>
              <a:rPr lang="ru-RU" sz="2000">
                <a:solidFill>
                  <a:srgbClr val="000000"/>
                </a:solidFill>
                <a:latin typeface="Arial"/>
                <a:ea typeface="Calibri"/>
              </a:rPr>
              <a:t>
</a:t>
            </a:r>
            <a:endParaRPr/>
          </a:p>
        </p:txBody>
      </p:sp>
      <p:sp>
        <p:nvSpPr>
          <p:cNvPr id="95" name="CustomShape 2"/>
          <p:cNvSpPr/>
          <p:nvPr/>
        </p:nvSpPr>
        <p:spPr>
          <a:xfrm>
            <a:off x="0" y="-369360"/>
            <a:ext cx="9143640" cy="369000"/>
          </a:xfrm>
          <a:prstGeom prst="rect">
            <a:avLst/>
          </a:prstGeom>
        </p:spPr>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0" y="12240"/>
            <a:ext cx="8143560" cy="2652480"/>
          </a:xfrm>
          <a:prstGeom prst="rect">
            <a:avLst/>
          </a:prstGeom>
          <a:solidFill>
            <a:srgbClr val="ffffff"/>
          </a:solidFill>
        </p:spPr>
        <p:txBody>
          <a:bodyPr anchor="ctr"/>
          <a:p>
            <a:pPr>
              <a:lnSpc>
                <a:spcPct val="100000"/>
              </a:lnSpc>
            </a:pPr>
            <a:r>
              <a:rPr lang="ru-RU" sz="2400">
                <a:solidFill>
                  <a:srgbClr val="000000"/>
                </a:solidFill>
                <a:latin typeface="Times New Roman"/>
                <a:ea typeface="Calibri"/>
              </a:rPr>
              <a:t>Үшiншi бағанаға бұл жұмыстың нәтижелерiн жазып аламыз.</a:t>
            </a:r>
            <a:r>
              <a:rPr lang="ru-RU" sz="2400">
                <a:solidFill>
                  <a:srgbClr val="000000"/>
                </a:solidFill>
                <a:latin typeface="Calibri"/>
                <a:ea typeface="Calibri"/>
              </a:rPr>
              <a:t> </a:t>
            </a:r>
            <a:r>
              <a:rPr lang="ru-RU" sz="2400">
                <a:solidFill>
                  <a:srgbClr val="000000"/>
                </a:solidFill>
                <a:latin typeface="Times New Roman"/>
                <a:ea typeface="Calibri"/>
              </a:rPr>
              <a:t>
</a:t>
            </a:r>
            <a:r>
              <a:rPr lang="ru-RU" sz="2400">
                <a:solidFill>
                  <a:srgbClr val="000000"/>
                </a:solidFill>
                <a:latin typeface="Times New Roman"/>
                <a:ea typeface="Calibri"/>
              </a:rPr>
              <a:t>Ендi бiзге жиналған эмпирикалық жиiлiктер жиналған теориялық жиiлiктермен салыстыру керек. Теориялық жиiлiк 1-шi дәреже үшiн мына формула бойынша анықталады:</a:t>
            </a:r>
            <a:endParaRPr/>
          </a:p>
          <a:p>
            <a:pPr>
              <a:lnSpc>
                <a:spcPct val="100000"/>
              </a:lnSpc>
            </a:pPr>
            <a:endParaRPr/>
          </a:p>
        </p:txBody>
      </p:sp>
      <p:pic>
        <p:nvPicPr>
          <p:cNvPr descr="" id="97" name="Рисунок 13"/>
          <p:cNvPicPr/>
          <p:nvPr/>
        </p:nvPicPr>
        <p:blipFill>
          <a:blip r:embed="rId1"/>
          <a:stretch>
            <a:fillRect/>
          </a:stretch>
        </p:blipFill>
        <p:spPr>
          <a:xfrm>
            <a:off x="1714320" y="2786040"/>
            <a:ext cx="4714560" cy="1571400"/>
          </a:xfrm>
          <a:prstGeom prst="rect">
            <a:avLst/>
          </a:prstGeom>
        </p:spPr>
      </p:pic>
      <p:sp>
        <p:nvSpPr>
          <p:cNvPr id="98" name="CustomShape 2"/>
          <p:cNvSpPr/>
          <p:nvPr/>
        </p:nvSpPr>
        <p:spPr>
          <a:xfrm flipV="1">
            <a:off x="8080920" y="6430320"/>
            <a:ext cx="7723440" cy="1921320"/>
          </a:xfrm>
          <a:prstGeom prst="rect">
            <a:avLst/>
          </a:prstGeom>
        </p:spPr>
        <p:txBody>
          <a:bodyPr anchor="ctr"/>
          <a:p>
            <a:pPr algn="just">
              <a:lnSpc>
                <a:spcPct val="100000"/>
              </a:lnSpc>
            </a:pPr>
            <a:r>
              <a:rPr b="1" i="1" lang="ru-RU" sz="2000">
                <a:solidFill>
                  <a:srgbClr val="000000"/>
                </a:solidFill>
                <a:latin typeface="Times New Roman"/>
                <a:ea typeface="Calibri"/>
              </a:rPr>
              <a:t>k-</a:t>
            </a:r>
            <a:r>
              <a:rPr lang="ru-RU" sz="2000">
                <a:solidFill>
                  <a:srgbClr val="000000"/>
                </a:solidFill>
                <a:latin typeface="Times New Roman"/>
                <a:ea typeface="Calibri"/>
              </a:rPr>
              <a:t> дәрежелердiң саны</a:t>
            </a:r>
            <a:endParaRPr/>
          </a:p>
          <a:p>
            <a:pPr algn="just">
              <a:lnSpc>
                <a:spcPct val="100000"/>
              </a:lnSpc>
            </a:pPr>
            <a:r>
              <a:rPr lang="ru-RU" sz="2000">
                <a:solidFill>
                  <a:srgbClr val="000000"/>
                </a:solidFill>
                <a:latin typeface="Times New Roman"/>
                <a:ea typeface="Calibri"/>
              </a:rPr>
              <a:t>Кестенiң төртiншi бағанасына өлшеулi жиналған теориялық жиiлiктердi енгiземiз (кесте 4.17). Ендi бiзге эмпирикалық және теориялық жиналған жиiлiктердiң арасындағы айырымды есептеу қалды(бағаналар 3-шi және 4-шi). Бесiншi бағанаға таңбаланушы d бұл айырымдардың абсолюттiк шамасы жазылады. </a:t>
            </a: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285840" y="228240"/>
            <a:ext cx="7643520" cy="3018240"/>
          </a:xfrm>
          <a:prstGeom prst="rect">
            <a:avLst/>
          </a:prstGeom>
        </p:spPr>
        <p:txBody>
          <a:bodyPr anchor="ctr"/>
          <a:p>
            <a:pPr algn="just">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5 бағанасы бойыша ең үлкен абсолюттiк шамалардың ең үлкен  айырымын анықтаймыз. Ол dmax деп аталады. Дәл қазіргі жағдайда dmax=0,135-ке тең. </a:t>
            </a:r>
            <a:endParaRPr/>
          </a:p>
          <a:p>
            <a:pPr algn="just">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Ендi бiзге n=102дiң жанында dmax-тың кризистiк мәндерiн анықтау үшiн X қосымша кестеге 1 сұрау керек. 4.17-шi кесте. Белгiнiң есептеуi (n=102 ) бiр қалыпты үлестiрiлуi бар сары түстiң таңдауларының үлестiрiлуiн салыстыруда. </a:t>
            </a:r>
            <a:endParaRPr/>
          </a:p>
        </p:txBody>
      </p:sp>
      <p:pic>
        <p:nvPicPr>
          <p:cNvPr descr="" id="100" name="Рисунок 2"/>
          <p:cNvPicPr/>
          <p:nvPr/>
        </p:nvPicPr>
        <p:blipFill>
          <a:blip r:embed="rId1"/>
          <a:stretch>
            <a:fillRect/>
          </a:stretch>
        </p:blipFill>
        <p:spPr>
          <a:xfrm>
            <a:off x="428760" y="3286080"/>
            <a:ext cx="7500600" cy="3285720"/>
          </a:xfrm>
          <a:prstGeom prst="rect">
            <a:avLst/>
          </a:prstGeom>
        </p:spPr>
      </p:pic>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01" name="Рисунок 1"/>
          <p:cNvPicPr/>
          <p:nvPr/>
        </p:nvPicPr>
        <p:blipFill>
          <a:blip r:embed="rId1"/>
          <a:stretch>
            <a:fillRect/>
          </a:stretch>
        </p:blipFill>
        <p:spPr>
          <a:xfrm>
            <a:off x="500040" y="214200"/>
            <a:ext cx="7071840" cy="3142800"/>
          </a:xfrm>
          <a:prstGeom prst="rect">
            <a:avLst/>
          </a:prstGeom>
        </p:spPr>
      </p:pic>
      <p:sp>
        <p:nvSpPr>
          <p:cNvPr id="102" name="CustomShape 1"/>
          <p:cNvSpPr/>
          <p:nvPr/>
        </p:nvSpPr>
        <p:spPr>
          <a:xfrm>
            <a:off x="214200" y="3656520"/>
            <a:ext cx="7714800" cy="2835360"/>
          </a:xfrm>
          <a:prstGeom prst="rect">
            <a:avLst/>
          </a:prstGeom>
          <a:solidFill>
            <a:srgbClr val="ffffff"/>
          </a:solidFill>
        </p:spPr>
        <p:txBody>
          <a:bodyPr anchor="ctr"/>
          <a:p>
            <a:pPr algn="ctr">
              <a:lnSpc>
                <a:spcPct val="100000"/>
              </a:lnSpc>
            </a:pPr>
            <a:r>
              <a:rPr lang="ru-RU" sz="3600">
                <a:solidFill>
                  <a:srgbClr val="000000"/>
                </a:solidFill>
                <a:latin typeface="Times New Roman"/>
                <a:ea typeface="Calibri"/>
              </a:rPr>
              <a:t>Жауап: Н0 р=0,05 жанында жоққа шығарылады. Позициялар бойынша сары түстiң үлестiрiлуi сегiз бiр қалыпты үлестiрiлуден айырмашылығы болады. </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214200" y="950040"/>
            <a:ext cx="7857720" cy="4358520"/>
          </a:xfrm>
          <a:prstGeom prst="rect">
            <a:avLst/>
          </a:prstGeom>
        </p:spPr>
        <p:txBody>
          <a:bodyPr anchor="ctr"/>
          <a:p>
            <a:pPr>
              <a:lnSpc>
                <a:spcPct val="100000"/>
              </a:lnSpc>
            </a:pPr>
            <a:r>
              <a:rPr b="1" lang="ru-RU" sz="4000">
                <a:solidFill>
                  <a:srgbClr val="000000"/>
                </a:solidFill>
                <a:latin typeface="Times New Roman"/>
                <a:ea typeface="Calibri"/>
              </a:rPr>
              <a:t>   </a:t>
            </a:r>
            <a:r>
              <a:rPr b="1" lang="ru-RU" sz="4000">
                <a:solidFill>
                  <a:srgbClr val="000000"/>
                </a:solidFill>
                <a:latin typeface="Times New Roman"/>
                <a:ea typeface="Calibri"/>
              </a:rPr>
              <a:t>Критерийдің тағайындалуы:</a:t>
            </a:r>
            <a:r>
              <a:rPr lang="ru-RU" sz="4000">
                <a:solidFill>
                  <a:srgbClr val="000000"/>
                </a:solidFill>
                <a:latin typeface="Times New Roman"/>
                <a:ea typeface="Calibri"/>
              </a:rPr>
              <a:t>
</a:t>
            </a:r>
            <a:r>
              <a:rPr lang="ru-RU" sz="4000">
                <a:solidFill>
                  <a:srgbClr val="000000"/>
                </a:solidFill>
                <a:latin typeface="Times New Roman"/>
                <a:ea typeface="Calibri"/>
              </a:rPr>
              <a:t>X криетрийі екi үлестiрiлулердi салыстыру үшiн арналған:</a:t>
            </a:r>
            <a:endParaRPr/>
          </a:p>
          <a:p>
            <a:pPr>
              <a:lnSpc>
                <a:spcPct val="100000"/>
              </a:lnSpc>
            </a:pPr>
            <a:r>
              <a:rPr lang="ru-RU" sz="4000">
                <a:solidFill>
                  <a:srgbClr val="000000"/>
                </a:solidFill>
                <a:latin typeface="Times New Roman"/>
                <a:ea typeface="Calibri"/>
              </a:rPr>
              <a:t>А) Эмпирикалық және теориялық бөлінулерді салыстыру.</a:t>
            </a:r>
            <a:endParaRPr/>
          </a:p>
          <a:p>
            <a:pPr>
              <a:lnSpc>
                <a:spcPct val="100000"/>
              </a:lnSpc>
            </a:pPr>
            <a:r>
              <a:rPr lang="ru-RU" sz="4000">
                <a:solidFill>
                  <a:srgbClr val="000000"/>
                </a:solidFill>
                <a:latin typeface="Times New Roman"/>
                <a:ea typeface="Calibri"/>
              </a:rPr>
              <a:t>Б)  Екі эмпирикалық бөлінулерді салыстыру.</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CustomShape 1"/>
          <p:cNvSpPr/>
          <p:nvPr/>
        </p:nvSpPr>
        <p:spPr>
          <a:xfrm>
            <a:off x="285840" y="529200"/>
            <a:ext cx="7643520" cy="5696640"/>
          </a:xfrm>
          <a:prstGeom prst="rect">
            <a:avLst/>
          </a:prstGeom>
        </p:spPr>
        <p:txBody>
          <a:bodyPr anchor="ctr"/>
          <a:p>
            <a:pPr algn="just">
              <a:lnSpc>
                <a:spcPct val="100000"/>
              </a:lnSpc>
            </a:pPr>
            <a:r>
              <a:rPr lang="ru-RU" sz="2300">
                <a:solidFill>
                  <a:srgbClr val="000000"/>
                </a:solidFill>
                <a:latin typeface="Times New Roman"/>
                <a:ea typeface="Calibri"/>
              </a:rPr>
              <a:t>   </a:t>
            </a:r>
            <a:r>
              <a:rPr lang="ru-RU" sz="2300">
                <a:solidFill>
                  <a:srgbClr val="000000"/>
                </a:solidFill>
                <a:latin typeface="Times New Roman"/>
                <a:ea typeface="Calibri"/>
              </a:rPr>
              <a:t>Критерий ең үлкен екi үлестiрiлулерiнiң арасындағы жиналған айырмашылықтарының сомасы болып табылған нүктенi табуға мүмкiндiк бередi. </a:t>
            </a:r>
            <a:endParaRPr/>
          </a:p>
          <a:p>
            <a:pPr algn="just">
              <a:lnSpc>
                <a:spcPct val="100000"/>
              </a:lnSpc>
            </a:pPr>
            <a:r>
              <a:rPr b="1" lang="ru-RU" sz="2300">
                <a:solidFill>
                  <a:srgbClr val="000000"/>
                </a:solidFill>
                <a:latin typeface="Times New Roman"/>
                <a:ea typeface="Calibri"/>
              </a:rPr>
              <a:t>   </a:t>
            </a:r>
            <a:r>
              <a:rPr b="1" lang="ru-RU" sz="2300">
                <a:solidFill>
                  <a:srgbClr val="000000"/>
                </a:solidFill>
                <a:latin typeface="Times New Roman"/>
                <a:ea typeface="Calibri"/>
              </a:rPr>
              <a:t>Критерийдің сипаттамасы: </a:t>
            </a:r>
            <a:r>
              <a:rPr lang="ru-RU" sz="2300">
                <a:solidFill>
                  <a:srgbClr val="000000"/>
                </a:solidFill>
                <a:latin typeface="Times New Roman"/>
                <a:ea typeface="Calibri"/>
              </a:rPr>
              <a:t>Егер χ2 методикасында бiз әрбiр дәреже бойынша екi үлестiрiлулердi бөлек салыстырсақ, бұл жерде бiз бiрiншi дәреже бойынша бастапқыда жиiлiкті салыстырамыз, сонан соң  бірінші және екінші разрядтардың суммасымен, сонан соң бірінші, екінші және үшінші разрядтар бойынша және т.б. Егер екi үлестiрiлулердiң арасындағы айырмашылықтар маңызды болса, онда жиналған жиiлiктердiң айырымы қандай уақытта болса да кризистiк мәнге жетедi және бiз айырмашылықты статистикалық сенiмдi деп мақұлдай аламыз. Критерийдің формуласына λ</a:t>
            </a:r>
            <a:r>
              <a:rPr i="1" lang="ru-RU" sz="2300">
                <a:solidFill>
                  <a:srgbClr val="000000"/>
                </a:solidFill>
                <a:latin typeface="Times New Roman"/>
                <a:ea typeface="Calibri"/>
              </a:rPr>
              <a:t> </a:t>
            </a:r>
            <a:r>
              <a:rPr lang="ru-RU" sz="2300">
                <a:solidFill>
                  <a:srgbClr val="000000"/>
                </a:solidFill>
                <a:latin typeface="Times New Roman"/>
                <a:ea typeface="Calibri"/>
              </a:rPr>
              <a:t>айырымы қосылады. λ</a:t>
            </a:r>
            <a:r>
              <a:rPr i="1" lang="ru-RU" sz="2300">
                <a:solidFill>
                  <a:srgbClr val="000000"/>
                </a:solidFill>
                <a:latin typeface="Times New Roman"/>
                <a:ea typeface="Calibri"/>
              </a:rPr>
              <a:t> </a:t>
            </a:r>
            <a:r>
              <a:rPr lang="ru-RU" sz="2300">
                <a:solidFill>
                  <a:srgbClr val="000000"/>
                </a:solidFill>
                <a:latin typeface="Times New Roman"/>
                <a:ea typeface="Calibri"/>
              </a:rPr>
              <a:t>эмпирикалық мәні қаншалықты көп болса, соншалықты айырмашылығы маңызды. </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0" y="860760"/>
            <a:ext cx="9143640" cy="823320"/>
          </a:xfrm>
          <a:prstGeom prst="rect">
            <a:avLst/>
          </a:prstGeom>
        </p:spPr>
        <p:txBody>
          <a:bodyPr anchor="ctr"/>
          <a:p>
            <a:pPr algn="ctr">
              <a:lnSpc>
                <a:spcPct val="100000"/>
              </a:lnSpc>
            </a:pPr>
            <a:r>
              <a:rPr b="1" lang="ru-RU" sz="4800">
                <a:solidFill>
                  <a:srgbClr val="000000"/>
                </a:solidFill>
                <a:latin typeface="Times New Roman"/>
                <a:ea typeface="Calibri"/>
              </a:rPr>
              <a:t>   </a:t>
            </a:r>
            <a:r>
              <a:rPr b="1" lang="ru-RU" sz="4800">
                <a:solidFill>
                  <a:srgbClr val="000000"/>
                </a:solidFill>
                <a:latin typeface="Times New Roman"/>
                <a:ea typeface="Calibri"/>
              </a:rPr>
              <a:t>Гипотезалар: </a:t>
            </a:r>
            <a:endParaRPr/>
          </a:p>
        </p:txBody>
      </p:sp>
      <p:graphicFrame>
        <p:nvGraphicFramePr>
          <p:cNvPr id="83" name="Table 2"/>
          <p:cNvGraphicFramePr/>
          <p:nvPr/>
        </p:nvGraphicFramePr>
        <p:xfrm>
          <a:off x="571320" y="3500280"/>
          <a:ext cx="3333240" cy="2246040"/>
        </p:xfrm>
        <a:graphic>
          <a:graphicData uri="http://schemas.openxmlformats.org/drawingml/2006/table">
            <a:tbl>
              <a:tblPr/>
              <a:tblGrid>
                <a:gridCol w="3333240"/>
              </a:tblGrid>
              <a:tr h="2246040">
                <a:tc>
                  <a:txBody>
                    <a:bodyPr wrap="none"/>
                    <a:p>
                      <a:pPr>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Н0: Екi үлестiрiлулердiң арасындағы айырмашылықтар анық емес.</a:t>
                      </a:r>
                      <a:endParaRPr/>
                    </a:p>
                  </a:txBody>
                  <a:tcPr/>
                </a:tc>
              </a:tr>
            </a:tbl>
          </a:graphicData>
        </a:graphic>
      </p:graphicFrame>
      <p:graphicFrame>
        <p:nvGraphicFramePr>
          <p:cNvPr id="84" name="Table 3"/>
          <p:cNvGraphicFramePr/>
          <p:nvPr/>
        </p:nvGraphicFramePr>
        <p:xfrm>
          <a:off x="5357880" y="3500280"/>
          <a:ext cx="3285720" cy="2285640"/>
        </p:xfrm>
        <a:graphic>
          <a:graphicData uri="http://schemas.openxmlformats.org/drawingml/2006/table">
            <a:tbl>
              <a:tblPr/>
              <a:tblGrid>
                <a:gridCol w="3285720"/>
              </a:tblGrid>
              <a:tr h="2285640">
                <a:tc>
                  <a:txBody>
                    <a:bodyPr wrap="none"/>
                    <a:p>
                      <a:pPr>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H1: Екi үлестiрiлулердiң арасындағы айырмашылықтар сенiмдi.</a:t>
                      </a:r>
                      <a:endParaRPr/>
                    </a:p>
                  </a:txBody>
                  <a:tcPr/>
                </a:tc>
              </a:tr>
            </a:tbl>
          </a:graphicData>
        </a:graphic>
      </p:graphicFrame>
      <p:sp>
        <p:nvSpPr>
          <p:cNvPr id="85" name="CustomShape 4"/>
          <p:cNvSpPr/>
          <p:nvPr/>
        </p:nvSpPr>
        <p:spPr>
          <a:xfrm rot="5400000">
            <a:off x="1964880" y="1821600"/>
            <a:ext cx="1642680" cy="1285560"/>
          </a:xfrm>
          <a:prstGeom prst="straightConnector1">
            <a:avLst/>
          </a:prstGeom>
          <a:ln w="9360">
            <a:solidFill>
              <a:srgbClr val="4480c8"/>
            </a:solidFill>
            <a:round/>
            <a:tailEnd len="med" type="triangle" w="med"/>
          </a:ln>
        </p:spPr>
      </p:sp>
      <p:sp>
        <p:nvSpPr>
          <p:cNvPr id="86" name="CustomShape 5"/>
          <p:cNvSpPr/>
          <p:nvPr/>
        </p:nvSpPr>
        <p:spPr>
          <a:xfrm flipH="1" rot="5400000">
            <a:off x="4428720" y="3429000"/>
            <a:ext cx="1571400" cy="1285560"/>
          </a:xfrm>
          <a:prstGeom prst="straightConnector1">
            <a:avLst/>
          </a:prstGeom>
          <a:ln w="9360">
            <a:solidFill>
              <a:srgbClr val="4480c8"/>
            </a:solidFill>
            <a:round/>
            <a:tailEnd len="med" type="triangle" w="med"/>
          </a:ln>
        </p:spPr>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0" y="145080"/>
            <a:ext cx="8143560" cy="6567120"/>
          </a:xfrm>
          <a:prstGeom prst="rect">
            <a:avLst/>
          </a:prstGeom>
          <a:solidFill>
            <a:srgbClr val="ffffff"/>
          </a:solidFill>
        </p:spPr>
        <p:txBody>
          <a:bodyPr anchor="ctr"/>
          <a:p>
            <a:pPr algn="ctr">
              <a:lnSpc>
                <a:spcPct val="100000"/>
              </a:lnSpc>
            </a:pPr>
            <a:r>
              <a:rPr lang="ru-RU" sz="2500">
                <a:solidFill>
                  <a:srgbClr val="000000"/>
                </a:solidFill>
                <a:latin typeface="Times New Roman"/>
                <a:ea typeface="Calibri"/>
              </a:rPr>
              <a:t>   </a:t>
            </a:r>
            <a:r>
              <a:rPr b="1" lang="ru-RU" sz="2500">
                <a:solidFill>
                  <a:srgbClr val="000000"/>
                </a:solidFill>
                <a:latin typeface="Times New Roman"/>
                <a:ea typeface="Calibri"/>
              </a:rPr>
              <a:t>Критерийдің графигі:</a:t>
            </a:r>
            <a:endParaRPr/>
          </a:p>
          <a:p>
            <a:pPr algn="just">
              <a:lnSpc>
                <a:spcPct val="100000"/>
              </a:lnSpc>
            </a:pPr>
            <a:r>
              <a:rPr lang="ru-RU" sz="2500">
                <a:solidFill>
                  <a:srgbClr val="000000"/>
                </a:solidFill>
                <a:latin typeface="Times New Roman"/>
                <a:ea typeface="Calibri"/>
              </a:rPr>
              <a:t> </a:t>
            </a:r>
            <a:r>
              <a:rPr lang="ru-RU" sz="2500">
                <a:solidFill>
                  <a:srgbClr val="000000"/>
                </a:solidFill>
                <a:latin typeface="Times New Roman"/>
                <a:ea typeface="Calibri"/>
              </a:rPr>
              <a:t>М.Люшердің 8-түрлi түстi тесттегi сары түстiң   үлестiрiлуiнің иллюстрациясын  қарап шығамыз. Егер  сыналушы кездейсоқ жағдаймен түстерді таңдаса, онда сары түс те қалған басқа түстер сияқты бірдей ықтималдылықпен 8-ші позицияда орналаса алар еді. Бірақ та, практика барысында сыналушы бұл түсті алғашқы позициялардың бiрі  "күту және үмiттiң түсi" қатарына орналастырады. 4,9 суретте сары түстің 1-ші позицияға түсу жиіліктері көрсетілген, сонан соң бірінші және екінші, кейін бірінші, екінші және үшінші позицияға түсуі көрсетілген. Бiз бағаналардың биiктiгi үнемi өсетiнiн, олар өйткенi осы позицияға жиналған салыстырмалы жиiлiктердi қамтып көрсететiнiн көремiз. Мысалы, 3-ші позициядағы столбик 0,51 биіктігін көрсетіп тұр. Бұл сары түсiнiң алғашқы үш позицияларында 51% орналастырылғанын білдіреді.</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285840" y="296280"/>
            <a:ext cx="7286400" cy="2286720"/>
          </a:xfrm>
          <a:prstGeom prst="rect">
            <a:avLst/>
          </a:prstGeom>
        </p:spPr>
        <p:txBody>
          <a:bodyPr anchor="ctr"/>
          <a:p>
            <a:pPr algn="just">
              <a:lnSpc>
                <a:spcPct val="100000"/>
              </a:lnSpc>
            </a:pPr>
            <a:r>
              <a:rPr lang="ru-RU" sz="2400">
                <a:solidFill>
                  <a:srgbClr val="000000"/>
                </a:solidFill>
                <a:latin typeface="Times New Roman"/>
                <a:ea typeface="Calibri"/>
              </a:rPr>
              <a:t>4,9 суретте егер тең ықтималдығы бар сары түс әрбір сегізінші позицияға түскендегі жиіліктер үзілмелі сызықпен белгіленген. Түзу сызықтармен эмпирикалық және теориялық салыстырмалы жиiлiктердiң арасындағы айырмашылық белгiлелген. Бұл айырмашылықтар </a:t>
            </a:r>
            <a:r>
              <a:rPr i="1" lang="ru-RU" sz="2400">
                <a:solidFill>
                  <a:srgbClr val="000000"/>
                </a:solidFill>
                <a:latin typeface="Times New Roman"/>
                <a:ea typeface="Calibri"/>
              </a:rPr>
              <a:t>d-</a:t>
            </a:r>
            <a:r>
              <a:rPr lang="ru-RU" sz="2400">
                <a:solidFill>
                  <a:srgbClr val="000000"/>
                </a:solidFill>
                <a:latin typeface="Times New Roman"/>
                <a:ea typeface="Calibri"/>
              </a:rPr>
              <a:t>мен белгілейді. </a:t>
            </a:r>
            <a:endParaRPr/>
          </a:p>
        </p:txBody>
      </p:sp>
      <p:pic>
        <p:nvPicPr>
          <p:cNvPr descr="" id="89" name="Рисунок 2"/>
          <p:cNvPicPr/>
          <p:nvPr/>
        </p:nvPicPr>
        <p:blipFill>
          <a:blip r:embed="rId1"/>
          <a:stretch>
            <a:fillRect/>
          </a:stretch>
        </p:blipFill>
        <p:spPr>
          <a:xfrm>
            <a:off x="357120" y="2643120"/>
            <a:ext cx="7143480" cy="3857400"/>
          </a:xfrm>
          <a:prstGeom prst="rect">
            <a:avLst/>
          </a:prstGeom>
        </p:spPr>
      </p:pic>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0" y="32760"/>
            <a:ext cx="8143560" cy="6813000"/>
          </a:xfrm>
          <a:prstGeom prst="rect">
            <a:avLst/>
          </a:prstGeom>
          <a:solidFill>
            <a:srgbClr val="ffffff"/>
          </a:solidFill>
        </p:spPr>
        <p:txBody>
          <a:bodyPr anchor="ctr"/>
          <a:p>
            <a:pPr algn="ctr">
              <a:lnSpc>
                <a:spcPct val="100000"/>
              </a:lnSpc>
            </a:pPr>
            <a:r>
              <a:rPr b="1" lang="ru-RU" sz="2100">
                <a:solidFill>
                  <a:srgbClr val="000000"/>
                </a:solidFill>
                <a:latin typeface="Trebuchet MS"/>
              </a:rPr>
              <a:t>Λ-</a:t>
            </a:r>
            <a:r>
              <a:rPr b="1" lang="ru-RU" sz="2100">
                <a:solidFill>
                  <a:srgbClr val="000000"/>
                </a:solidFill>
                <a:latin typeface="Times New Roman"/>
                <a:ea typeface="Calibri"/>
              </a:rPr>
              <a:t>критерийінің шектеулері.</a:t>
            </a:r>
            <a:endParaRPr/>
          </a:p>
          <a:p>
            <a:pPr algn="just">
              <a:lnSpc>
                <a:spcPct val="100000"/>
              </a:lnSpc>
              <a:buFont typeface="StarSymbol"/>
              <a:buChar char=""/>
            </a:pPr>
            <a:r>
              <a:rPr lang="ru-RU" sz="2100">
                <a:solidFill>
                  <a:srgbClr val="000000"/>
                </a:solidFill>
                <a:latin typeface="Times New Roman"/>
                <a:ea typeface="Calibri"/>
              </a:rPr>
              <a:t>Критерий үлкен және жеткiлiктi iрiктеу талап етедi. Екi эмпирикалық үлестiрiлулердi салыстыруда </a:t>
            </a:r>
            <a:r>
              <a:rPr i="1" lang="ru-RU" sz="2100">
                <a:solidFill>
                  <a:srgbClr val="000000"/>
                </a:solidFill>
                <a:latin typeface="Times New Roman"/>
                <a:ea typeface="Calibri"/>
              </a:rPr>
              <a:t> п</a:t>
            </a:r>
            <a:r>
              <a:rPr lang="ru-RU" sz="2100">
                <a:solidFill>
                  <a:srgbClr val="000000"/>
                </a:solidFill>
                <a:latin typeface="Times New Roman"/>
                <a:ea typeface="Calibri"/>
              </a:rPr>
              <a:t>1,2</a:t>
            </a:r>
            <a:r>
              <a:rPr i="1" lang="ru-RU" sz="2100">
                <a:solidFill>
                  <a:srgbClr val="000000"/>
                </a:solidFill>
                <a:latin typeface="Times New Roman"/>
                <a:ea typeface="Calibri"/>
              </a:rPr>
              <a:t> </a:t>
            </a:r>
            <a:r>
              <a:rPr i="1" lang="ru-RU" sz="2100" u="sng">
                <a:solidFill>
                  <a:srgbClr val="000000"/>
                </a:solidFill>
                <a:latin typeface="Times New Roman"/>
                <a:ea typeface="Calibri"/>
              </a:rPr>
              <a:t>&gt;</a:t>
            </a:r>
            <a:r>
              <a:rPr lang="ru-RU" sz="2100">
                <a:solidFill>
                  <a:srgbClr val="000000"/>
                </a:solidFill>
                <a:latin typeface="Times New Roman"/>
                <a:ea typeface="Calibri"/>
              </a:rPr>
              <a:t>50  болуы керек. Эмпирикалық үлестiрiлудi салыстыру теориялық </a:t>
            </a:r>
            <a:r>
              <a:rPr i="1" lang="ru-RU" sz="2100">
                <a:solidFill>
                  <a:srgbClr val="000000"/>
                </a:solidFill>
                <a:latin typeface="Times New Roman"/>
                <a:ea typeface="Calibri"/>
              </a:rPr>
              <a:t>п&gt;5 </a:t>
            </a:r>
            <a:r>
              <a:rPr lang="ru-RU" sz="2100">
                <a:solidFill>
                  <a:srgbClr val="000000"/>
                </a:solidFill>
                <a:latin typeface="Times New Roman"/>
                <a:ea typeface="Calibri"/>
              </a:rPr>
              <a:t>болған жағдайда кейде рұқсат етiледi.</a:t>
            </a:r>
            <a:endParaRPr/>
          </a:p>
          <a:p>
            <a:pPr algn="just">
              <a:lnSpc>
                <a:spcPct val="100000"/>
              </a:lnSpc>
              <a:buFont typeface="StarSymbol"/>
              <a:buChar char=""/>
            </a:pPr>
            <a:r>
              <a:rPr lang="ru-RU" sz="2100">
                <a:solidFill>
                  <a:srgbClr val="000000"/>
                </a:solidFill>
                <a:latin typeface="Times New Roman"/>
                <a:ea typeface="Calibri"/>
              </a:rPr>
              <a:t>Дәрежелер қандай да бір белгімен өсу немесе кему бойынша реттелуі керек. Олар мiндеттi түрде қандай болса да бiр жаққа бағыталған оның өзгерiсiн қамтып көрсетуi керек. Мысалы, дәрежелерде бiз аптаның күнi, 1-шi, 2-шi, 3-шi айлар терапияның курсының өтуi, дене ыстығының жоғарылауы, жеткiлiксiздiк сезiмiнiң күшеюi және тағы басқалардан кейiн қабылдай аламыз. Егер бiз қапылыста осы тiзбекте салған болатын дәрежелер алсақ, сонымен бiрге, онда және жиiлiктердiң жинақталуы тек қана дәрежелердiң кездейсоқ көршiлiгiнiң бұл элементiн қамтып көрсетедi. Егер осы тізбекте аяқ-астынан пайда болған разрядтарды алатын болсақ, онда жиiлiктердiң жинақталуы тек қана дәрежелердiң кездейсоқ көршiлiгiнiң бұл элементiн қамтып көрсетедi. </a:t>
            </a:r>
            <a:endParaRPr/>
          </a:p>
          <a:p>
            <a:pPr algn="just">
              <a:lnSpc>
                <a:spcPct val="100000"/>
              </a:lnSpc>
            </a:pPr>
            <a:r>
              <a:rPr lang="ru-RU" sz="2100">
                <a:solidFill>
                  <a:srgbClr val="000000"/>
                </a:solidFill>
                <a:latin typeface="Times New Roman"/>
                <a:ea typeface="Calibri"/>
              </a:rPr>
              <a:t>   </a:t>
            </a:r>
            <a:r>
              <a:rPr lang="ru-RU" sz="2100">
                <a:solidFill>
                  <a:srgbClr val="000000"/>
                </a:solidFill>
                <a:latin typeface="Times New Roman"/>
                <a:ea typeface="Calibri"/>
              </a:rPr>
              <a:t>Сонымен, бiз тек қана сапалы айырмашылығы болатын және реттiң шкалалары болмайтын дәрежелер бойынша жиiлiк жинақтай алмаймыз. Разрядтар дәреженің белгісі өсу немесе кему бойынша орналасатын жағдайда χ2 әдістемесін қолданамыз.</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500040" y="298440"/>
            <a:ext cx="7429320" cy="2836440"/>
          </a:xfrm>
          <a:prstGeom prst="rect">
            <a:avLst/>
          </a:prstGeom>
        </p:spPr>
        <p:txBody>
          <a:bodyPr anchor="ctr"/>
          <a:p>
            <a:pPr algn="just">
              <a:lnSpc>
                <a:spcPct val="100000"/>
              </a:lnSpc>
            </a:pPr>
            <a:r>
              <a:rPr lang="ru-RU" sz="2000">
                <a:solidFill>
                  <a:srgbClr val="000000"/>
                </a:solidFill>
                <a:latin typeface="Times New Roman"/>
                <a:ea typeface="Calibri"/>
              </a:rPr>
              <a:t>Мысал 1: Эмпирикалық үлестiрiлудi теориялық үлестіріммен салыстыру.</a:t>
            </a:r>
            <a:endParaRPr/>
          </a:p>
          <a:p>
            <a:pPr algn="just">
              <a:lnSpc>
                <a:spcPct val="100000"/>
              </a:lnSpc>
            </a:pPr>
            <a:r>
              <a:rPr lang="ru-RU" sz="2000">
                <a:solidFill>
                  <a:srgbClr val="000000"/>
                </a:solidFill>
                <a:latin typeface="Times New Roman"/>
                <a:ea typeface="Calibri"/>
              </a:rPr>
              <a:t>Әскери-техникалық және техникалық ЖОО 19 бен 22 жас араларындағы ер тұлғалардың іріктеуіндегі студенттерге 8-түрлі түсті варианттағы Люшер тесті жүргізілді. Сары түсті сыналушылар жоққа шығарғаннан гөрі көбірек жақсы қабылдайтындығы көрінді (4,16кесте). </a:t>
            </a:r>
            <a:endParaRPr/>
          </a:p>
          <a:p>
            <a:pPr algn="just">
              <a:lnSpc>
                <a:spcPct val="100000"/>
              </a:lnSpc>
            </a:pPr>
            <a:r>
              <a:rPr lang="ru-RU" sz="2000">
                <a:solidFill>
                  <a:srgbClr val="000000"/>
                </a:solidFill>
                <a:latin typeface="Times New Roman"/>
                <a:ea typeface="Calibri"/>
              </a:rPr>
              <a:t>8 позициялардың әрбiрiне сары түстiң эмпирикалық жиiлiктері. (</a:t>
            </a:r>
            <a:r>
              <a:rPr i="1" lang="ru-RU" sz="2000">
                <a:solidFill>
                  <a:srgbClr val="000000"/>
                </a:solidFill>
                <a:latin typeface="Times New Roman"/>
                <a:ea typeface="Calibri"/>
              </a:rPr>
              <a:t>n</a:t>
            </a:r>
            <a:r>
              <a:rPr lang="ru-RU" sz="2000">
                <a:solidFill>
                  <a:srgbClr val="000000"/>
                </a:solidFill>
                <a:latin typeface="Times New Roman"/>
                <a:ea typeface="Calibri"/>
              </a:rPr>
              <a:t>=102)</a:t>
            </a:r>
            <a:endParaRPr/>
          </a:p>
        </p:txBody>
      </p:sp>
      <p:pic>
        <p:nvPicPr>
          <p:cNvPr descr="" id="92" name="Рисунок 2"/>
          <p:cNvPicPr/>
          <p:nvPr/>
        </p:nvPicPr>
        <p:blipFill>
          <a:blip r:embed="rId1"/>
          <a:stretch>
            <a:fillRect/>
          </a:stretch>
        </p:blipFill>
        <p:spPr>
          <a:xfrm>
            <a:off x="571320" y="3214800"/>
            <a:ext cx="7286400" cy="3357360"/>
          </a:xfrm>
          <a:prstGeom prst="rect">
            <a:avLst/>
          </a:prstGeom>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214200" y="316080"/>
            <a:ext cx="7929360" cy="6310080"/>
          </a:xfrm>
          <a:prstGeom prst="rect">
            <a:avLst/>
          </a:prstGeom>
        </p:spPr>
        <p:txBody>
          <a:bodyPr anchor="ctr"/>
          <a:p>
            <a:pPr algn="ctr">
              <a:lnSpc>
                <a:spcPct val="100000"/>
              </a:lnSpc>
            </a:pPr>
            <a:r>
              <a:rPr b="1" lang="ru-RU" sz="2400">
                <a:solidFill>
                  <a:srgbClr val="000000"/>
                </a:solidFill>
                <a:latin typeface="Times New Roman"/>
                <a:ea typeface="Calibri"/>
              </a:rPr>
              <a:t>   </a:t>
            </a:r>
            <a:r>
              <a:rPr b="1" lang="ru-RU" sz="2400">
                <a:solidFill>
                  <a:srgbClr val="000000"/>
                </a:solidFill>
                <a:latin typeface="Times New Roman"/>
                <a:ea typeface="Calibri"/>
              </a:rPr>
              <a:t>Болжамның сипаттамасы.</a:t>
            </a:r>
            <a:endParaRPr/>
          </a:p>
          <a:p>
            <a:pPr algn="just">
              <a:lnSpc>
                <a:spcPct val="100000"/>
              </a:lnSpc>
            </a:pPr>
            <a:r>
              <a:rPr lang="ru-RU" sz="2400">
                <a:solidFill>
                  <a:srgbClr val="000000"/>
                </a:solidFill>
                <a:latin typeface="Times New Roman"/>
                <a:ea typeface="Calibri"/>
              </a:rPr>
              <a:t>H0: Позициялар бойынша сары түстiң эмпирикалық үлестiрiлуiнің сегiз бiр қалыпты үлестiрiлуден айырмашылығы болмайды.</a:t>
            </a:r>
            <a:endParaRPr/>
          </a:p>
          <a:p>
            <a:pPr algn="just">
              <a:lnSpc>
                <a:spcPct val="100000"/>
              </a:lnSpc>
            </a:pPr>
            <a:r>
              <a:rPr lang="ru-RU" sz="2400">
                <a:solidFill>
                  <a:srgbClr val="000000"/>
                </a:solidFill>
                <a:latin typeface="Times New Roman"/>
                <a:ea typeface="Calibri"/>
              </a:rPr>
              <a:t>H1: Позицияларға бойынша сары түстiң эмпирикалық үлестiрiлуi сегiз бiр қалыпты үлестiрiлуден айырмашылығы болады. </a:t>
            </a:r>
            <a:endParaRPr/>
          </a:p>
          <a:p>
            <a:pPr algn="just">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Криерийдің есептеуiнiң кестесiн нәтижелермен бiртiндеп толтырып бастаймыз. Барлық операцияларды 4.17 кесте бойынша қарастырсақ, олар сонда түсiнiктiрек болады.</a:t>
            </a:r>
            <a:endParaRPr/>
          </a:p>
          <a:p>
            <a:pPr algn="just">
              <a:lnSpc>
                <a:spcPct val="100000"/>
              </a:lnSpc>
            </a:pPr>
            <a:r>
              <a:rPr lang="ru-RU" sz="2400">
                <a:solidFill>
                  <a:srgbClr val="000000"/>
                </a:solidFill>
                <a:latin typeface="Times New Roman"/>
                <a:ea typeface="Calibri"/>
              </a:rPr>
              <a:t>  </a:t>
            </a:r>
            <a:r>
              <a:rPr lang="ru-RU" sz="2400">
                <a:solidFill>
                  <a:srgbClr val="000000"/>
                </a:solidFill>
                <a:latin typeface="Times New Roman"/>
                <a:ea typeface="Calibri"/>
              </a:rPr>
              <a:t>Эмпирикалық жиiлiк сәйкес келетін дәрежелердiң атын кестеге енгiземiз. Содан соң соңында </a:t>
            </a:r>
            <a:r>
              <a:rPr i="1" lang="ru-RU" sz="2400">
                <a:solidFill>
                  <a:srgbClr val="000000"/>
                </a:solidFill>
                <a:latin typeface="Times New Roman"/>
                <a:ea typeface="Calibri"/>
              </a:rPr>
              <a:t>f</a:t>
            </a:r>
            <a:r>
              <a:rPr lang="ru-RU" sz="2400">
                <a:solidFill>
                  <a:srgbClr val="000000"/>
                </a:solidFill>
                <a:latin typeface="Times New Roman"/>
                <a:ea typeface="Calibri"/>
              </a:rPr>
              <a:t>* формуласу бойынша эмпирикалық жиіліктерді есептейміз:</a:t>
            </a:r>
            <a:endParaRPr/>
          </a:p>
          <a:p>
            <a:pPr algn="just">
              <a:lnSpc>
                <a:spcPct val="100000"/>
              </a:lnSpc>
            </a:pPr>
            <a:r>
              <a:rPr b="1" lang="ru-RU" sz="2400">
                <a:solidFill>
                  <a:srgbClr val="000000"/>
                </a:solidFill>
                <a:latin typeface="Times New Roman"/>
                <a:ea typeface="Calibri"/>
              </a:rPr>
              <a:t>   </a:t>
            </a:r>
            <a:r>
              <a:rPr b="1" i="1" lang="ru-RU" sz="2400">
                <a:solidFill>
                  <a:srgbClr val="000000"/>
                </a:solidFill>
                <a:latin typeface="Times New Roman"/>
                <a:ea typeface="Calibri"/>
              </a:rPr>
              <a:t>f*j = fj /n</a:t>
            </a:r>
            <a:endParaRPr/>
          </a:p>
          <a:p>
            <a:pPr algn="just">
              <a:lnSpc>
                <a:spcPct val="100000"/>
              </a:lnSpc>
            </a:pPr>
            <a:r>
              <a:rPr b="1" i="1" lang="ru-RU" sz="2400">
                <a:solidFill>
                  <a:srgbClr val="000000"/>
                </a:solidFill>
                <a:latin typeface="Times New Roman"/>
                <a:ea typeface="Calibri"/>
              </a:rPr>
              <a:t>    </a:t>
            </a:r>
            <a:r>
              <a:rPr b="1" i="1" lang="ru-RU" sz="2400">
                <a:solidFill>
                  <a:srgbClr val="000000"/>
                </a:solidFill>
                <a:latin typeface="Times New Roman"/>
                <a:ea typeface="Calibri"/>
              </a:rPr>
              <a:t>fj</a:t>
            </a:r>
            <a:r>
              <a:rPr lang="ru-RU" sz="2400">
                <a:solidFill>
                  <a:srgbClr val="000000"/>
                </a:solidFill>
                <a:latin typeface="Times New Roman"/>
                <a:ea typeface="Calibri"/>
              </a:rPr>
              <a:t> - осы позицияға сары түстiң дәл түсу жиiлiгі;</a:t>
            </a:r>
            <a:endParaRPr/>
          </a:p>
          <a:p>
            <a:pPr algn="just">
              <a:lnSpc>
                <a:spcPct val="100000"/>
              </a:lnSpc>
            </a:pPr>
            <a:r>
              <a:rPr b="1" lang="ru-RU" sz="2400">
                <a:solidFill>
                  <a:srgbClr val="000000"/>
                </a:solidFill>
                <a:latin typeface="Times New Roman"/>
                <a:ea typeface="Calibri"/>
              </a:rPr>
              <a:t>   </a:t>
            </a:r>
            <a:r>
              <a:rPr b="1" i="1" lang="ru-RU" sz="2400">
                <a:solidFill>
                  <a:srgbClr val="000000"/>
                </a:solidFill>
                <a:latin typeface="Times New Roman"/>
                <a:ea typeface="Calibri"/>
              </a:rPr>
              <a:t>n</a:t>
            </a:r>
            <a:r>
              <a:rPr lang="ru-RU" sz="2400">
                <a:solidFill>
                  <a:srgbClr val="000000"/>
                </a:solidFill>
                <a:latin typeface="Times New Roman"/>
                <a:ea typeface="Calibri"/>
              </a:rPr>
              <a:t> - бақылауларды жалпы саны;</a:t>
            </a:r>
            <a:endParaRPr/>
          </a:p>
          <a:p>
            <a:pPr algn="just">
              <a:lnSpc>
                <a:spcPct val="100000"/>
              </a:lnSpc>
            </a:pPr>
            <a:r>
              <a:rPr b="1" i="1" lang="ru-RU" sz="2400">
                <a:solidFill>
                  <a:srgbClr val="000000"/>
                </a:solidFill>
                <a:latin typeface="Times New Roman"/>
                <a:ea typeface="Calibri"/>
              </a:rPr>
              <a:t>   </a:t>
            </a:r>
            <a:r>
              <a:rPr b="1" i="1" lang="ru-RU" sz="2400">
                <a:solidFill>
                  <a:srgbClr val="000000"/>
                </a:solidFill>
                <a:latin typeface="Times New Roman"/>
                <a:ea typeface="Calibri"/>
              </a:rPr>
              <a:t>j</a:t>
            </a:r>
            <a:r>
              <a:rPr i="1" lang="ru-RU" sz="2400">
                <a:solidFill>
                  <a:srgbClr val="000000"/>
                </a:solidFill>
                <a:latin typeface="Times New Roman"/>
                <a:ea typeface="Calibri"/>
              </a:rPr>
              <a:t> - </a:t>
            </a:r>
            <a:r>
              <a:rPr lang="ru-RU" sz="2400">
                <a:solidFill>
                  <a:srgbClr val="000000"/>
                </a:solidFill>
                <a:latin typeface="Times New Roman"/>
                <a:ea typeface="Calibri"/>
              </a:rPr>
              <a:t>орын-орнымен позицияның нөмiрi.</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